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9" r:id="rId3"/>
    <p:sldId id="261" r:id="rId4"/>
    <p:sldId id="262" r:id="rId5"/>
    <p:sldId id="263" r:id="rId6"/>
    <p:sldId id="264" r:id="rId7"/>
    <p:sldId id="267" r:id="rId8"/>
    <p:sldId id="266" r:id="rId9"/>
    <p:sldId id="265" r:id="rId10"/>
    <p:sldId id="268" r:id="rId11"/>
    <p:sldId id="269" r:id="rId12"/>
    <p:sldId id="270" r:id="rId13"/>
    <p:sldId id="271" r:id="rId14"/>
    <p:sldId id="272" r:id="rId15"/>
    <p:sldId id="276" r:id="rId16"/>
    <p:sldId id="273" r:id="rId17"/>
    <p:sldId id="274" r:id="rId18"/>
    <p:sldId id="277" r:id="rId19"/>
    <p:sldId id="275" r:id="rId20"/>
    <p:sldId id="278" r:id="rId21"/>
    <p:sldId id="260" r:id="rId22"/>
    <p:sldId id="279" r:id="rId23"/>
  </p:sldIdLst>
  <p:sldSz cx="9144000" cy="5143500" type="screen16x9"/>
  <p:notesSz cx="6858000" cy="9144000"/>
  <p:embeddedFontLst>
    <p:embeddedFont>
      <p:font typeface="NanumGothic ExtraBold" panose="020B0600000101010101" charset="-127"/>
      <p:bold r:id="rId25"/>
    </p:embeddedFont>
    <p:embeddedFont>
      <p:font typeface="Cambria Math" panose="02040503050406030204" pitchFamily="18" charset="0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028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010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023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584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444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399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654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23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098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20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372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414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212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82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141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493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367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820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198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652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스터디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2022.03.</a:t>
            </a:r>
            <a:r>
              <a:rPr lang="en-US" altLang="ko" dirty="0">
                <a:solidFill>
                  <a:srgbClr val="19264B"/>
                </a:solidFill>
              </a:rPr>
              <a:t>29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김유선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활성 함수의 오차함수의 일반형과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Theta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최적화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(GD)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98E2A1C-6A96-42F8-AA85-8818A51F5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360" y="1397998"/>
            <a:ext cx="5850764" cy="11737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D79524-7290-4B29-9592-09BBB62F3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042" y="2989169"/>
            <a:ext cx="4721120" cy="16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34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17EFEF1-DA0E-4C85-A2E2-4AEF95AE8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463" y="2024833"/>
            <a:ext cx="2479040" cy="133794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4B1D8AD-629C-46EE-A319-8AD56DBD9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628" y="1657168"/>
            <a:ext cx="3194685" cy="170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36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7BCD4CD8-CA45-43F1-8CA0-B52EAFA101AA}"/>
              </a:ext>
            </a:extLst>
          </p:cNvPr>
          <p:cNvSpPr txBox="1"/>
          <p:nvPr/>
        </p:nvSpPr>
        <p:spPr>
          <a:xfrm>
            <a:off x="1441669" y="2882567"/>
            <a:ext cx="3504111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하나를 나머지와 구분하여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Classification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과정을 각각 진행하여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h(x)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함수를 찾는다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6FE97F-CA43-482B-AE3D-D4A836012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620" y="251097"/>
            <a:ext cx="2655570" cy="24206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C10067-A706-4035-8D49-CF8B8273F8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35" y="516364"/>
            <a:ext cx="1904365" cy="16059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0FC4571-4B31-4782-8E31-EDC7F5FE205B}"/>
              </a:ext>
            </a:extLst>
          </p:cNvPr>
          <p:cNvSpPr/>
          <p:nvPr/>
        </p:nvSpPr>
        <p:spPr>
          <a:xfrm>
            <a:off x="5512393" y="1328057"/>
            <a:ext cx="482007" cy="290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AD268D0-9E61-4D20-829D-78E17C160B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6373" y="3132650"/>
            <a:ext cx="3428810" cy="112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70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891AE7-919F-4FA6-BDCA-791A4FDB6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394" y="464456"/>
            <a:ext cx="4009856" cy="2578463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6377466-62C1-402F-87EE-369773AC6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382" y="3042919"/>
            <a:ext cx="4404269" cy="18146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0AE418-000E-44CE-A18C-B0DC5219B5D9}"/>
              </a:ext>
            </a:extLst>
          </p:cNvPr>
          <p:cNvSpPr/>
          <p:nvPr/>
        </p:nvSpPr>
        <p:spPr>
          <a:xfrm>
            <a:off x="2547257" y="3309257"/>
            <a:ext cx="268514" cy="154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1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C040D04-3FFF-49D6-8A98-930DEBEC9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502" y="256075"/>
            <a:ext cx="4796155" cy="236353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481C83E-C96C-4BFD-8582-6FA543993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673" y="2670413"/>
            <a:ext cx="5086441" cy="19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17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2797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Fitting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오버 피팅을 방지하기 위하여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Feature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개수를 줄인다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Regularization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실시한다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EC0AD1-7ABD-4631-A394-3C9ED6856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817" y="2963636"/>
            <a:ext cx="5731510" cy="19411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609E76-0705-4748-895F-0F315C86F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604" y="1757041"/>
            <a:ext cx="3192750" cy="385921"/>
          </a:xfrm>
          <a:prstGeom prst="rect">
            <a:avLst/>
          </a:prstGeom>
        </p:spPr>
      </p:pic>
      <p:sp>
        <p:nvSpPr>
          <p:cNvPr id="9" name="Google Shape;75;p15">
            <a:extLst>
              <a:ext uri="{FF2B5EF4-FFF2-40B4-BE49-F238E27FC236}">
                <a16:creationId xmlns:a16="http://schemas.microsoft.com/office/drawing/2014/main" id="{5AF3E51B-E13E-4B86-8FC5-05E16CC250A5}"/>
              </a:ext>
            </a:extLst>
          </p:cNvPr>
          <p:cNvSpPr txBox="1"/>
          <p:nvPr/>
        </p:nvSpPr>
        <p:spPr>
          <a:xfrm>
            <a:off x="5037604" y="2142962"/>
            <a:ext cx="4013531" cy="64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Keep</a:t>
            </a:r>
            <a:r>
              <a:rPr lang="ko-KR" altLang="en-US" sz="13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3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all features, but reduce magnitude/values of theta (</a:t>
            </a:r>
            <a:r>
              <a:rPr lang="ko-KR" altLang="en-US" sz="13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알맞은 </a:t>
            </a:r>
            <a:r>
              <a:rPr lang="en-US" altLang="ko-KR" sz="13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feature </a:t>
            </a:r>
            <a:r>
              <a:rPr lang="ko-KR" altLang="en-US" sz="13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 한하여 잘 작동함</a:t>
            </a:r>
            <a:r>
              <a:rPr lang="en-US" altLang="ko-KR" sz="13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13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780009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21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smoothing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효과가 있음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과하면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under fitting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걱정이 있기도 하다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뭐든 적당하게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.”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85FB8C4-A213-41F9-8413-CA5BF7272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680" y="313006"/>
            <a:ext cx="3631520" cy="125438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1DC27D9-B806-4928-8370-367537235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880" y="2002972"/>
            <a:ext cx="5171654" cy="8853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1ED4AB5-C958-4FB3-9E08-AFB24D5BE543}"/>
              </a:ext>
            </a:extLst>
          </p:cNvPr>
          <p:cNvSpPr/>
          <p:nvPr/>
        </p:nvSpPr>
        <p:spPr>
          <a:xfrm>
            <a:off x="6669314" y="1705429"/>
            <a:ext cx="928913" cy="130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413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DA52B8-D200-461E-AB1B-AEECB44D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947" y="497111"/>
            <a:ext cx="5543368" cy="240994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0FF4651-D4F7-4E06-9BA0-BFECB20FA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960" y="3276694"/>
            <a:ext cx="5731510" cy="13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09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ABA4B7E-10D7-4910-8FF0-E89C29733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982163"/>
            <a:ext cx="2713355" cy="87820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9C824BF-53AC-49EA-B36A-583E596B2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245" y="2830014"/>
            <a:ext cx="5731510" cy="187833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1547548-3935-4548-85A6-377F4A97B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443" y="148394"/>
            <a:ext cx="5119759" cy="216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67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738668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&lt;Normal Equation&gt; </a:t>
            </a:r>
            <a:r>
              <a:rPr lang="ko-KR" altLang="en-US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규제의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특이 행렬의 문제점 해결에 활용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5F032D-3C81-4027-ABBB-E67240558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1058559"/>
            <a:ext cx="4539615" cy="2704451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EB90819-9938-4A5D-A003-0AA114867D1F}"/>
              </a:ext>
            </a:extLst>
          </p:cNvPr>
          <p:cNvSpPr/>
          <p:nvPr/>
        </p:nvSpPr>
        <p:spPr>
          <a:xfrm>
            <a:off x="1973943" y="979714"/>
            <a:ext cx="1611086" cy="2902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706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3F61504F-C0EE-4130-80F5-B37AA933A9EF}"/>
              </a:ext>
            </a:extLst>
          </p:cNvPr>
          <p:cNvSpPr txBox="1"/>
          <p:nvPr/>
        </p:nvSpPr>
        <p:spPr>
          <a:xfrm>
            <a:off x="1408975" y="1123643"/>
            <a:ext cx="6984931" cy="3331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Classification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개념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Email -&gt; spam mail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Online Transaction -&gt; Fraud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Tumor -&gt; Malignant / Benign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0(negative), 1(positive) -&gt; </a:t>
            </a:r>
            <a:r>
              <a:rPr lang="en-US" altLang="ko-KR" sz="1800" kern="1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Binary Class/Multi Class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가능하다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59961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질문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왜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A50F0D-A108-431F-9E5D-839791B6F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956642"/>
            <a:ext cx="7271531" cy="18746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825260D-771C-4510-8C3C-5168E3F67EE7}"/>
              </a:ext>
            </a:extLst>
          </p:cNvPr>
          <p:cNvSpPr/>
          <p:nvPr/>
        </p:nvSpPr>
        <p:spPr>
          <a:xfrm>
            <a:off x="1353963" y="1914527"/>
            <a:ext cx="7218537" cy="385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F4511A-F4FE-4D1F-939D-F78C1DFA7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987" y="2519295"/>
            <a:ext cx="2681287" cy="225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25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C3A8CFA-0DB3-4ECC-891C-FC38A2AEC57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24593" y="232230"/>
            <a:ext cx="3927978" cy="209005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C069546-93F4-4C31-96C5-894E0EB662D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24593" y="2481942"/>
            <a:ext cx="3927978" cy="242932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5B46182-E9AC-4FB3-97F0-1F8340531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571" y="1423035"/>
            <a:ext cx="3931447" cy="229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28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699056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lang="en-US" altLang="ko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https://icim.nims.re.kr/post/easyMath/64</a:t>
            </a:r>
            <a:endParaRPr sz="1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7BCD4CD8-CA45-43F1-8CA0-B52EAFA101AA}"/>
              </a:ext>
            </a:extLst>
          </p:cNvPr>
          <p:cNvSpPr txBox="1"/>
          <p:nvPr/>
        </p:nvSpPr>
        <p:spPr>
          <a:xfrm>
            <a:off x="1408973" y="1609802"/>
            <a:ext cx="7562151" cy="297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선형함수로는 한계가 명확하기 때문에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예외 상황 등장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),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Logistic Regression Model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적용하기 시작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Sigmoid function, Logistic function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같은 함수이다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342900" lvl="0" indent="-342900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로지스틱 함수는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0~1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이라는 범위를 가지므로 성공 확률로 표현이 가능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AAD807-9EA6-45FE-B8A4-C63A321B956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14824" y="157419"/>
            <a:ext cx="2520000" cy="126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445FD3-C7A1-4CC1-B619-2BD8BEA4806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58503" y="3726081"/>
            <a:ext cx="252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8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17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Z = w*X + b </a:t>
            </a:r>
            <a:r>
              <a:rPr lang="ko-KR" altLang="en-US" sz="17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형태로 적용</a:t>
            </a:r>
            <a:endParaRPr sz="17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E0DB29-2782-4C0D-BA9E-C0D9C08CA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214845"/>
            <a:ext cx="6748081" cy="292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59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83;p16">
                <a:extLst>
                  <a:ext uri="{FF2B5EF4-FFF2-40B4-BE49-F238E27FC236}">
                    <a16:creationId xmlns:a16="http://schemas.microsoft.com/office/drawing/2014/main" id="{7BCD4CD8-CA45-43F1-8CA0-B52EAFA101AA}"/>
                  </a:ext>
                </a:extLst>
              </p:cNvPr>
              <p:cNvSpPr txBox="1"/>
              <p:nvPr/>
            </p:nvSpPr>
            <p:spPr>
              <a:xfrm>
                <a:off x="1408975" y="799475"/>
                <a:ext cx="6515825" cy="18835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Binary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에서 아래와 같은 간단한 수식으로 적용이 되고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,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여러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Class 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가 있는 경우는 수식을 확대하면 됨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.</a:t>
                </a:r>
              </a:p>
              <a:p>
                <a:pPr>
                  <a:lnSpc>
                    <a:spcPct val="115000"/>
                  </a:lnSpc>
                </a:pPr>
                <a:endParaRPr lang="en-US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</a:pP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는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parameter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값이 </a:t>
                </a: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일 때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x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해당하는 경우를 의미함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</p:txBody>
          </p:sp>
        </mc:Choice>
        <mc:Fallback xmlns="">
          <p:sp>
            <p:nvSpPr>
              <p:cNvPr id="6" name="Google Shape;83;p16">
                <a:extLst>
                  <a:ext uri="{FF2B5EF4-FFF2-40B4-BE49-F238E27FC236}">
                    <a16:creationId xmlns:a16="http://schemas.microsoft.com/office/drawing/2014/main" id="{7BCD4CD8-CA45-43F1-8CA0-B52EAFA10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75" y="799475"/>
                <a:ext cx="6515825" cy="1883562"/>
              </a:xfrm>
              <a:prstGeom prst="rect">
                <a:avLst/>
              </a:prstGeom>
              <a:blipFill>
                <a:blip r:embed="rId4"/>
                <a:stretch>
                  <a:fillRect l="-935" r="-14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728C3724-713B-4D42-A1DA-1B00FA085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5" y="2760261"/>
            <a:ext cx="5665347" cy="124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39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83;p16">
                <a:extLst>
                  <a:ext uri="{FF2B5EF4-FFF2-40B4-BE49-F238E27FC236}">
                    <a16:creationId xmlns:a16="http://schemas.microsoft.com/office/drawing/2014/main" id="{7BCD4CD8-CA45-43F1-8CA0-B52EAFA101AA}"/>
                  </a:ext>
                </a:extLst>
              </p:cNvPr>
              <p:cNvSpPr txBox="1"/>
              <p:nvPr/>
            </p:nvSpPr>
            <p:spPr>
              <a:xfrm>
                <a:off x="1408975" y="736681"/>
                <a:ext cx="4979400" cy="362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Decision</a:t>
                </a:r>
                <a:r>
                  <a:rPr lang="ko-KR" altLang="en-US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</a:t>
                </a:r>
                <a:r>
                  <a:rPr lang="en-US" altLang="ko-KR" sz="20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Boundary</a:t>
                </a: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  <a:p>
                <a:pPr>
                  <a:lnSpc>
                    <a:spcPct val="115000"/>
                  </a:lnSpc>
                </a:pPr>
                <a:r>
                  <a:rPr lang="en-US" sz="1500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-</a:t>
                </a:r>
                <a:r>
                  <a:rPr lang="ko-KR" altLang="ko-KR" sz="15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위의 선을 </a:t>
                </a:r>
                <a:r>
                  <a:rPr lang="en-US" altLang="ko-KR" sz="15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Decision Boundary</a:t>
                </a:r>
                <a:r>
                  <a:rPr lang="ko-KR" altLang="ko-KR" sz="15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라고 한다</a:t>
                </a:r>
                <a:r>
                  <a:rPr lang="en-US" altLang="ko-KR" sz="15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15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위 선을 기준으로 </a:t>
                </a:r>
                <a:r>
                  <a:rPr lang="en-US" altLang="ko-KR" sz="15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y = 0, 1 </a:t>
                </a:r>
                <a:r>
                  <a:rPr lang="ko-KR" altLang="ko-KR" sz="15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나뉘게 되기 때문이다</a:t>
                </a:r>
                <a:r>
                  <a:rPr lang="en-US" altLang="ko-KR" sz="15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15000"/>
                  </a:lnSpc>
                </a:pPr>
                <a:endParaRPr lang="en-US" altLang="ko-KR" sz="15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</a:pPr>
                <a:r>
                  <a:rPr lang="ko-KR" altLang="en-US" sz="15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이를 로지스틱 함수</a:t>
                </a:r>
                <a:r>
                  <a:rPr lang="en-US" altLang="ko-KR" sz="15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ko-KR" altLang="en-US" sz="15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활성 함수</a:t>
                </a:r>
                <a:r>
                  <a:rPr lang="en-US" altLang="ko-KR" sz="15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r>
                  <a:rPr lang="ko-KR" altLang="en-US" sz="15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적용하게 되면</a:t>
                </a:r>
                <a:r>
                  <a:rPr lang="en-US" altLang="ko-KR" sz="15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15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H</a:t>
                </a:r>
                <a14:m>
                  <m:oMath xmlns:m="http://schemas.openxmlformats.org/officeDocument/2006/math">
                    <m:r>
                      <a:rPr lang="en-US" altLang="ko-KR" sz="15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altLang="ko-KR" sz="15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(x) = 0.5</a:t>
                </a:r>
                <a:r>
                  <a:rPr lang="ko-KR" altLang="ko-KR" sz="15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기준으로 보았을 때에 해당한다</a:t>
                </a:r>
                <a:r>
                  <a:rPr lang="en-US" altLang="ko-KR" sz="15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ko-KR" altLang="ko-KR" sz="15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342900" lvl="0" indent="-342900" algn="just" latinLnBrk="1">
                  <a:lnSpc>
                    <a:spcPct val="107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"/>
                </a:pPr>
                <a:r>
                  <a:rPr lang="en-US" altLang="ko-KR" sz="15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g(0)=0.5 </a:t>
                </a:r>
                <a:r>
                  <a:rPr lang="ko-KR" altLang="ko-KR" sz="15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이기 때문</a:t>
                </a:r>
                <a:r>
                  <a:rPr lang="ko-KR" altLang="en-US" sz="15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이다</a:t>
                </a:r>
                <a:r>
                  <a:rPr lang="en-US" altLang="ko-KR" sz="15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pPr marL="342900" lvl="0" indent="-342900" algn="just" latinLnBrk="1">
                  <a:lnSpc>
                    <a:spcPct val="107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"/>
                </a:pPr>
                <a:endParaRPr lang="ko-KR" altLang="ko-KR" sz="15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</a:pPr>
                <a:endParaRPr lang="ko-KR" altLang="ko-KR" sz="15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</p:txBody>
          </p:sp>
        </mc:Choice>
        <mc:Fallback xmlns="">
          <p:sp>
            <p:nvSpPr>
              <p:cNvPr id="6" name="Google Shape;83;p16">
                <a:extLst>
                  <a:ext uri="{FF2B5EF4-FFF2-40B4-BE49-F238E27FC236}">
                    <a16:creationId xmlns:a16="http://schemas.microsoft.com/office/drawing/2014/main" id="{7BCD4CD8-CA45-43F1-8CA0-B52EAFA10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75" y="736681"/>
                <a:ext cx="4979400" cy="3622500"/>
              </a:xfrm>
              <a:prstGeom prst="rect">
                <a:avLst/>
              </a:prstGeom>
              <a:blipFill>
                <a:blip r:embed="rId4"/>
                <a:stretch>
                  <a:fillRect l="-1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AB149CE2-D36D-4649-B473-E77E44157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686" y="584835"/>
            <a:ext cx="1823085" cy="19869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BBC8F4B-24CB-4EF4-86DC-50638E716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그림 8">
            <a:extLst>
              <a:ext uri="{FF2B5EF4-FFF2-40B4-BE49-F238E27FC236}">
                <a16:creationId xmlns:a16="http://schemas.microsoft.com/office/drawing/2014/main" id="{6F2436E5-F1F4-4C0B-AA3D-1056F4F3D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686" y="2827515"/>
            <a:ext cx="1812925" cy="22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80476414-69C8-4F6D-80C9-FF9875727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7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E1F08E-2BEE-4355-95E9-97E3E6E9CC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6915" y="3316595"/>
            <a:ext cx="7292145" cy="16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53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518DE3B-2ACD-492D-88FA-E8B8C8F75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245" y="1027112"/>
            <a:ext cx="5731510" cy="308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78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83;p16">
                <a:extLst>
                  <a:ext uri="{FF2B5EF4-FFF2-40B4-BE49-F238E27FC236}">
                    <a16:creationId xmlns:a16="http://schemas.microsoft.com/office/drawing/2014/main" id="{7BCD4CD8-CA45-43F1-8CA0-B52EAFA101AA}"/>
                  </a:ext>
                </a:extLst>
              </p:cNvPr>
              <p:cNvSpPr txBox="1"/>
              <p:nvPr/>
            </p:nvSpPr>
            <p:spPr>
              <a:xfrm>
                <a:off x="1539603" y="2845773"/>
                <a:ext cx="7212511" cy="1974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altLang="ko-KR" sz="1800" i="1" kern="100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= [-1 0 0 1 1] -&gt; 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원 안에 구분을 지을 수 있다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&lt;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제곱이 잘 활용된 경우이다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1800" kern="100" dirty="0">
                    <a:effectLst/>
                    <a:highlight>
                      <a:srgbClr val="FFFF00"/>
                    </a:highlight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여러 차수로 조합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하면 다양한 경우의 경계를 생성할 수 있다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&gt;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-&gt; 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다만 다항 함수의 경우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제한된 범위에서 좋을 수 있지만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영역이 넓어지면 권장하지 않기에 규제를 주거나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‘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잘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’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사용하자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Google Shape;83;p16">
                <a:extLst>
                  <a:ext uri="{FF2B5EF4-FFF2-40B4-BE49-F238E27FC236}">
                    <a16:creationId xmlns:a16="http://schemas.microsoft.com/office/drawing/2014/main" id="{7BCD4CD8-CA45-43F1-8CA0-B52EAFA10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603" y="2845773"/>
                <a:ext cx="7212511" cy="1974228"/>
              </a:xfrm>
              <a:prstGeom prst="rect">
                <a:avLst/>
              </a:prstGeom>
              <a:blipFill>
                <a:blip r:embed="rId4"/>
                <a:stretch>
                  <a:fillRect l="-761" r="-6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1E9276A-3C41-4105-99AB-7AAE37F34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188" y="254272"/>
            <a:ext cx="5731510" cy="221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35765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이제 활성 함수의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Cost Function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 대해서 이야기 해 보자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endParaRPr lang="ko-KR" alt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7BCD4CD8-CA45-43F1-8CA0-B52EAFA101AA}"/>
              </a:ext>
            </a:extLst>
          </p:cNvPr>
          <p:cNvSpPr txBox="1"/>
          <p:nvPr/>
        </p:nvSpPr>
        <p:spPr>
          <a:xfrm>
            <a:off x="1408975" y="2012839"/>
            <a:ext cx="4643482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이제는 위의 그림과 같이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gradient decent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global minimum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찾기 어려워 졌을 때에는 다른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Cost Function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활용한다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1C2B32E-14EA-4552-8610-5B415B44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882" y="1339104"/>
            <a:ext cx="3099435" cy="673735"/>
          </a:xfrm>
          <a:prstGeom prst="rect">
            <a:avLst/>
          </a:prstGeom>
        </p:spPr>
      </p:pic>
      <p:pic>
        <p:nvPicPr>
          <p:cNvPr id="11" name="그림 10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CC7EFC7-F6CA-4B3A-8535-10E4E4A67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602" y="1084019"/>
            <a:ext cx="1883907" cy="31759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0C8C23-7950-4944-92D6-827BBC9BF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963" y="3061819"/>
            <a:ext cx="4255135" cy="174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792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387</Words>
  <Application>Microsoft Office PowerPoint</Application>
  <PresentationFormat>화면 슬라이드 쇼(16:9)</PresentationFormat>
  <Paragraphs>70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Cambria Math</vt:lpstr>
      <vt:lpstr>Wingdings</vt:lpstr>
      <vt:lpstr>NanumGothic ExtraBold</vt:lpstr>
      <vt:lpstr>맑은 고딕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김유선</cp:lastModifiedBy>
  <cp:revision>5</cp:revision>
  <dcterms:modified xsi:type="dcterms:W3CDTF">2022-03-29T12:03:45Z</dcterms:modified>
</cp:coreProperties>
</file>